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0058400" cy="7772400"/>
  <p:notesSz cx="6858000" cy="9144000"/>
  <p:defaultTextStyle>
    <a:defPPr>
      <a:defRPr lang="en-US"/>
    </a:defPPr>
    <a:lvl1pPr marL="0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000000"/>
    <a:srgbClr val="FFFF99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2141" y="-77"/>
      </p:cViewPr>
      <p:guideLst>
        <p:guide orient="horz" pos="2448"/>
        <p:guide pos="31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2414482"/>
            <a:ext cx="8549640" cy="166602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760" y="4404360"/>
            <a:ext cx="7040880" cy="19862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9BF4D-7A90-4776-A3F2-ECC93537B6BE}" type="datetimeFigureOut">
              <a:rPr lang="en-CA" smtClean="0"/>
              <a:pPr/>
              <a:t>Wednesday, Jul. 17, 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43890-896F-49D9-98CA-DC6760C6EAC8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9BF4D-7A90-4776-A3F2-ECC93537B6BE}" type="datetimeFigureOut">
              <a:rPr lang="en-CA" smtClean="0"/>
              <a:pPr/>
              <a:t>Wednesday, Jul. 17, 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43890-896F-49D9-98CA-DC6760C6EAC8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92340" y="311257"/>
            <a:ext cx="2263140" cy="66317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311257"/>
            <a:ext cx="6621780" cy="663172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9BF4D-7A90-4776-A3F2-ECC93537B6BE}" type="datetimeFigureOut">
              <a:rPr lang="en-CA" smtClean="0"/>
              <a:pPr/>
              <a:t>Wednesday, Jul. 17, 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43890-896F-49D9-98CA-DC6760C6EAC8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9BF4D-7A90-4776-A3F2-ECC93537B6BE}" type="datetimeFigureOut">
              <a:rPr lang="en-CA" smtClean="0"/>
              <a:pPr/>
              <a:t>Wednesday, Jul. 17, 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43890-896F-49D9-98CA-DC6760C6EAC8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4544" y="4994487"/>
            <a:ext cx="8549640" cy="1543685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4544" y="3294275"/>
            <a:ext cx="8549640" cy="1700212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9BF4D-7A90-4776-A3F2-ECC93537B6BE}" type="datetimeFigureOut">
              <a:rPr lang="en-CA" smtClean="0"/>
              <a:pPr/>
              <a:t>Wednesday, Jul. 17, 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43890-896F-49D9-98CA-DC6760C6EAC8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813560"/>
            <a:ext cx="4442460" cy="5129425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020" y="1813560"/>
            <a:ext cx="4442460" cy="5129425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9BF4D-7A90-4776-A3F2-ECC93537B6BE}" type="datetimeFigureOut">
              <a:rPr lang="en-CA" smtClean="0"/>
              <a:pPr/>
              <a:t>Wednesday, Jul. 17, 2013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43890-896F-49D9-98CA-DC6760C6EAC8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739795"/>
            <a:ext cx="4444207" cy="72506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" y="2464859"/>
            <a:ext cx="4444207" cy="4478126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9528" y="1739795"/>
            <a:ext cx="4445953" cy="72506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9528" y="2464859"/>
            <a:ext cx="4445953" cy="4478126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9BF4D-7A90-4776-A3F2-ECC93537B6BE}" type="datetimeFigureOut">
              <a:rPr lang="en-CA" smtClean="0"/>
              <a:pPr/>
              <a:t>Wednesday, Jul. 17, 2013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43890-896F-49D9-98CA-DC6760C6EAC8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9BF4D-7A90-4776-A3F2-ECC93537B6BE}" type="datetimeFigureOut">
              <a:rPr lang="en-CA" smtClean="0"/>
              <a:pPr/>
              <a:t>Wednesday, Jul. 17, 2013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43890-896F-49D9-98CA-DC6760C6EAC8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9BF4D-7A90-4776-A3F2-ECC93537B6BE}" type="datetimeFigureOut">
              <a:rPr lang="en-CA" smtClean="0"/>
              <a:pPr/>
              <a:t>Wednesday, Jul. 17, 2013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43890-896F-49D9-98CA-DC6760C6EAC8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1" y="309457"/>
            <a:ext cx="3309144" cy="131699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555" y="309457"/>
            <a:ext cx="5622925" cy="6633528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2921" y="1626447"/>
            <a:ext cx="3309144" cy="5316538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9BF4D-7A90-4776-A3F2-ECC93537B6BE}" type="datetimeFigureOut">
              <a:rPr lang="en-CA" smtClean="0"/>
              <a:pPr/>
              <a:t>Wednesday, Jul. 17, 2013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43890-896F-49D9-98CA-DC6760C6EAC8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517" y="5440680"/>
            <a:ext cx="6035040" cy="642303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517" y="694478"/>
            <a:ext cx="6035040" cy="46634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517" y="6082983"/>
            <a:ext cx="6035040" cy="912177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9BF4D-7A90-4776-A3F2-ECC93537B6BE}" type="datetimeFigureOut">
              <a:rPr lang="en-CA" smtClean="0"/>
              <a:pPr/>
              <a:t>Wednesday, Jul. 17, 2013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43890-896F-49D9-98CA-DC6760C6EAC8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813560"/>
            <a:ext cx="9052560" cy="5129425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9BF4D-7A90-4776-A3F2-ECC93537B6BE}" type="datetimeFigureOut">
              <a:rPr lang="en-CA" smtClean="0"/>
              <a:pPr/>
              <a:t>Wednesday, Jul. 17, 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43890-896F-49D9-98CA-DC6760C6EAC8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18824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1018824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1018824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1018824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1018824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1018824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101882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101882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101882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101882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9" name="Straight Connector 98"/>
          <p:cNvCxnSpPr/>
          <p:nvPr/>
        </p:nvCxnSpPr>
        <p:spPr>
          <a:xfrm>
            <a:off x="5791200" y="1752600"/>
            <a:ext cx="0" cy="487680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200400" y="2057400"/>
            <a:ext cx="0" cy="457200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8382000" y="2057400"/>
            <a:ext cx="0" cy="457200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200400" y="2057400"/>
            <a:ext cx="5181600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057400" y="304800"/>
            <a:ext cx="75438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smtClean="0">
                <a:latin typeface="Arial" pitchFamily="34" charset="0"/>
                <a:cs typeface="Arial" pitchFamily="34" charset="0"/>
              </a:rPr>
              <a:t>Organization Name</a:t>
            </a:r>
            <a:endParaRPr lang="en-CA" sz="12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CA" sz="1400" dirty="0" smtClean="0">
                <a:latin typeface="Arial Black" pitchFamily="34" charset="0"/>
              </a:rPr>
              <a:t>Logic Model </a:t>
            </a:r>
            <a:endParaRPr lang="en-CA" sz="1400" dirty="0"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1430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b="1" smtClean="0">
                <a:latin typeface="Arial" pitchFamily="34" charset="0"/>
                <a:cs typeface="Arial" pitchFamily="34" charset="0"/>
              </a:rPr>
              <a:t>PROJECT</a:t>
            </a:r>
            <a:endParaRPr lang="en-CA" sz="1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57400" y="1143000"/>
            <a:ext cx="7467600" cy="600164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endParaRPr lang="en-CA" sz="110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CA" sz="1100" smtClean="0">
                <a:latin typeface="Arial" pitchFamily="34" charset="0"/>
                <a:cs typeface="Arial" pitchFamily="34" charset="0"/>
              </a:rPr>
              <a:t>Language </a:t>
            </a:r>
            <a:r>
              <a:rPr lang="en-CA" sz="1100">
                <a:latin typeface="Arial" pitchFamily="34" charset="0"/>
                <a:cs typeface="Arial" pitchFamily="34" charset="0"/>
              </a:rPr>
              <a:t>instruction </a:t>
            </a:r>
            <a:r>
              <a:rPr lang="en-CA" sz="1100" smtClean="0">
                <a:latin typeface="Arial" pitchFamily="34" charset="0"/>
                <a:cs typeface="Arial" pitchFamily="34" charset="0"/>
              </a:rPr>
              <a:t>and career counselling for </a:t>
            </a:r>
            <a:r>
              <a:rPr lang="en-CA" sz="1100" dirty="0">
                <a:latin typeface="Arial" pitchFamily="34" charset="0"/>
                <a:cs typeface="Arial" pitchFamily="34" charset="0"/>
              </a:rPr>
              <a:t>eligible </a:t>
            </a:r>
            <a:r>
              <a:rPr lang="en-CA" sz="1100" dirty="0" smtClean="0">
                <a:latin typeface="Arial" pitchFamily="34" charset="0"/>
                <a:cs typeface="Arial" pitchFamily="34" charset="0"/>
              </a:rPr>
              <a:t>newcomers </a:t>
            </a:r>
            <a:r>
              <a:rPr lang="en-CA" sz="1100">
                <a:latin typeface="Arial" pitchFamily="34" charset="0"/>
                <a:cs typeface="Arial" pitchFamily="34" charset="0"/>
              </a:rPr>
              <a:t>to </a:t>
            </a:r>
            <a:r>
              <a:rPr lang="en-CA" sz="1100" smtClean="0">
                <a:latin typeface="Arial" pitchFamily="34" charset="0"/>
                <a:cs typeface="Arial" pitchFamily="34" charset="0"/>
              </a:rPr>
              <a:t>Canada</a:t>
            </a:r>
          </a:p>
          <a:p>
            <a:endParaRPr lang="en-CA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228600" y="2362200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b="1" smtClean="0">
                <a:latin typeface="Arial" pitchFamily="34" charset="0"/>
                <a:cs typeface="Arial" pitchFamily="34" charset="0"/>
              </a:rPr>
              <a:t>ACTIVITIES</a:t>
            </a:r>
            <a:endParaRPr lang="en-CA" sz="1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228600" y="3505200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b="1" smtClean="0">
                <a:latin typeface="Arial" pitchFamily="34" charset="0"/>
                <a:cs typeface="Arial" pitchFamily="34" charset="0"/>
              </a:rPr>
              <a:t>IMMEDIATE OUTCOMES</a:t>
            </a:r>
            <a:endParaRPr lang="en-CA" sz="1100" dirty="0">
              <a:latin typeface="Arial Black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057400" y="6019800"/>
            <a:ext cx="2286000" cy="1169551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</a:ln>
        </p:spPr>
        <p:txBody>
          <a:bodyPr wrap="square" rIns="45720" rtlCol="0">
            <a:spAutoFit/>
          </a:bodyPr>
          <a:lstStyle/>
          <a:p>
            <a:pPr marL="176213" lvl="0" indent="-176213"/>
            <a:r>
              <a:rPr lang="en-CA" sz="1000" b="1" dirty="0" smtClean="0">
                <a:latin typeface="Arial" pitchFamily="34" charset="0"/>
                <a:cs typeface="Arial" pitchFamily="34" charset="0"/>
              </a:rPr>
              <a:t>Immediate Outcomes supported:</a:t>
            </a:r>
          </a:p>
          <a:p>
            <a:pPr marL="176213" indent="-176213">
              <a:buFont typeface="Wingdings 2" pitchFamily="18" charset="2"/>
              <a:buChar char=""/>
            </a:pPr>
            <a:r>
              <a:rPr lang="en-CA" sz="1000" smtClean="0">
                <a:latin typeface="Arial" pitchFamily="34" charset="0"/>
                <a:cs typeface="Arial" pitchFamily="34" charset="0"/>
              </a:rPr>
              <a:t>Clients </a:t>
            </a:r>
            <a:r>
              <a:rPr lang="en-CA" sz="1000" b="1" smtClean="0">
                <a:latin typeface="Arial" pitchFamily="34" charset="0"/>
                <a:cs typeface="Arial" pitchFamily="34" charset="0"/>
              </a:rPr>
              <a:t>…</a:t>
            </a:r>
            <a:endParaRPr lang="en-CA" sz="1000" b="1" dirty="0" smtClean="0">
              <a:latin typeface="Arial" pitchFamily="34" charset="0"/>
              <a:cs typeface="Arial" pitchFamily="34" charset="0"/>
            </a:endParaRPr>
          </a:p>
          <a:p>
            <a:pPr marL="176213" indent="-176213">
              <a:buFont typeface="Wingdings 2" pitchFamily="18" charset="2"/>
              <a:buChar char=""/>
            </a:pPr>
            <a:r>
              <a:rPr lang="en-CA" sz="1000" smtClean="0">
                <a:latin typeface="Arial" pitchFamily="34" charset="0"/>
                <a:cs typeface="Arial" pitchFamily="34" charset="0"/>
              </a:rPr>
              <a:t>Clients </a:t>
            </a:r>
            <a:r>
              <a:rPr lang="en-CA" sz="1000" b="1" smtClean="0">
                <a:latin typeface="Arial" pitchFamily="34" charset="0"/>
                <a:cs typeface="Arial" pitchFamily="34" charset="0"/>
              </a:rPr>
              <a:t>…</a:t>
            </a:r>
          </a:p>
          <a:p>
            <a:pPr marL="176213" indent="-176213">
              <a:buFont typeface="Wingdings 2" pitchFamily="18" charset="2"/>
              <a:buChar char=""/>
            </a:pPr>
            <a:r>
              <a:rPr lang="en-CA" sz="1000" smtClean="0">
                <a:latin typeface="Arial" pitchFamily="34" charset="0"/>
                <a:cs typeface="Arial" pitchFamily="34" charset="0"/>
              </a:rPr>
              <a:t>Clients </a:t>
            </a:r>
            <a:r>
              <a:rPr lang="en-CA" sz="1000" b="1" smtClean="0">
                <a:latin typeface="Arial" pitchFamily="34" charset="0"/>
                <a:cs typeface="Arial" pitchFamily="34" charset="0"/>
              </a:rPr>
              <a:t>…</a:t>
            </a:r>
          </a:p>
          <a:p>
            <a:pPr marL="176213" lvl="0" indent="-176213"/>
            <a:r>
              <a:rPr lang="en-CA" sz="1000" b="1" smtClean="0">
                <a:latin typeface="Arial" pitchFamily="34" charset="0"/>
                <a:cs typeface="Arial" pitchFamily="34" charset="0"/>
              </a:rPr>
              <a:t>Intermediate </a:t>
            </a:r>
            <a:r>
              <a:rPr lang="en-CA" sz="1000" b="1" dirty="0" smtClean="0">
                <a:latin typeface="Arial" pitchFamily="34" charset="0"/>
                <a:cs typeface="Arial" pitchFamily="34" charset="0"/>
              </a:rPr>
              <a:t>Outcomes supported:</a:t>
            </a:r>
          </a:p>
          <a:p>
            <a:pPr marL="176213" indent="-176213">
              <a:buFont typeface="Wingdings 2" pitchFamily="18" charset="2"/>
              <a:buChar char=""/>
            </a:pPr>
            <a:r>
              <a:rPr lang="en-CA" sz="1000" smtClean="0">
                <a:latin typeface="Arial" pitchFamily="34" charset="0"/>
                <a:cs typeface="Arial" pitchFamily="34" charset="0"/>
              </a:rPr>
              <a:t>Clients </a:t>
            </a:r>
            <a:r>
              <a:rPr lang="en-CA" sz="1000" b="1" smtClean="0">
                <a:latin typeface="Arial" pitchFamily="34" charset="0"/>
                <a:cs typeface="Arial" pitchFamily="34" charset="0"/>
              </a:rPr>
              <a:t>…</a:t>
            </a:r>
          </a:p>
          <a:p>
            <a:pPr marL="176213" indent="-176213">
              <a:buFont typeface="Wingdings 2" pitchFamily="18" charset="2"/>
              <a:buChar char=""/>
            </a:pPr>
            <a:r>
              <a:rPr lang="en-CA" sz="1000" smtClean="0">
                <a:latin typeface="Arial" pitchFamily="34" charset="0"/>
                <a:cs typeface="Arial" pitchFamily="34" charset="0"/>
              </a:rPr>
              <a:t>Clients </a:t>
            </a:r>
            <a:r>
              <a:rPr lang="en-CA" sz="1000" b="1" smtClean="0">
                <a:latin typeface="Arial" pitchFamily="34" charset="0"/>
                <a:cs typeface="Arial" pitchFamily="34" charset="0"/>
              </a:rPr>
              <a:t>…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28600" y="6019800"/>
            <a:ext cx="152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b="1" smtClean="0">
                <a:latin typeface="Arial" pitchFamily="34" charset="0"/>
                <a:cs typeface="Arial" pitchFamily="34" charset="0"/>
              </a:rPr>
              <a:t>CIC SETTLEMENT PROGRAM OUTCOMES</a:t>
            </a:r>
            <a:endParaRPr lang="en-CA" sz="1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28600" y="4724400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b="1" smtClean="0">
                <a:latin typeface="Arial" pitchFamily="34" charset="0"/>
                <a:cs typeface="Arial" pitchFamily="34" charset="0"/>
              </a:rPr>
              <a:t>INTERMEDIATE OUTCOMES</a:t>
            </a:r>
            <a:endParaRPr lang="en-CA" sz="1100">
              <a:latin typeface="Arial Black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57400" y="2362200"/>
            <a:ext cx="2286000" cy="615553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1200" b="1" dirty="0" smtClean="0">
                <a:latin typeface="Arial" pitchFamily="34" charset="0"/>
                <a:cs typeface="Arial" pitchFamily="34" charset="0"/>
              </a:rPr>
              <a:t>1</a:t>
            </a:r>
          </a:p>
          <a:p>
            <a:r>
              <a:rPr lang="en-CA" sz="1100" dirty="0" smtClean="0">
                <a:latin typeface="Arial" pitchFamily="34" charset="0"/>
                <a:cs typeface="Arial" pitchFamily="34" charset="0"/>
              </a:rPr>
              <a:t>English language training </a:t>
            </a:r>
            <a:r>
              <a:rPr lang="en-CA" sz="1100" smtClean="0">
                <a:latin typeface="Arial" pitchFamily="34" charset="0"/>
                <a:cs typeface="Arial" pitchFamily="34" charset="0"/>
              </a:rPr>
              <a:t>for newcomers to Canada</a:t>
            </a:r>
            <a:endParaRPr lang="en-CA" sz="1100" dirty="0">
              <a:latin typeface="Arial Black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48200" y="2362200"/>
            <a:ext cx="2286000" cy="600164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1100" b="1" dirty="0" smtClean="0">
                <a:latin typeface="Arial" pitchFamily="34" charset="0"/>
                <a:cs typeface="Arial" pitchFamily="34" charset="0"/>
              </a:rPr>
              <a:t>2</a:t>
            </a:r>
          </a:p>
          <a:p>
            <a:r>
              <a:rPr lang="en-CA" sz="1100" smtClean="0">
                <a:latin typeface="Arial" pitchFamily="34" charset="0"/>
                <a:cs typeface="Arial" pitchFamily="34" charset="0"/>
              </a:rPr>
              <a:t>Career counselling for English language students</a:t>
            </a:r>
            <a:endParaRPr lang="en-CA" sz="1100" dirty="0">
              <a:latin typeface="Arial Black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239000" y="2362200"/>
            <a:ext cx="2286000" cy="630942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1200" b="1" smtClean="0">
                <a:latin typeface="Arial" pitchFamily="34" charset="0"/>
                <a:cs typeface="Arial" pitchFamily="34" charset="0"/>
              </a:rPr>
              <a:t>3</a:t>
            </a:r>
          </a:p>
          <a:p>
            <a:r>
              <a:rPr lang="en-CA" sz="1200" smtClean="0">
                <a:latin typeface="Arial" pitchFamily="34" charset="0"/>
                <a:cs typeface="Arial" pitchFamily="34" charset="0"/>
              </a:rPr>
              <a:t>x</a:t>
            </a:r>
          </a:p>
          <a:p>
            <a:endParaRPr lang="en-CA" sz="11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057400" y="3505200"/>
            <a:ext cx="2286000" cy="677108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176213" indent="-176213">
              <a:spcAft>
                <a:spcPts val="300"/>
              </a:spcAft>
              <a:buFont typeface="Wingdings 2" pitchFamily="18" charset="2"/>
              <a:buChar char=""/>
            </a:pPr>
            <a:r>
              <a:rPr lang="en-CA" sz="11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Clients …</a:t>
            </a:r>
            <a:endParaRPr lang="en-CA" sz="11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76213" indent="-176213">
              <a:spcAft>
                <a:spcPts val="300"/>
              </a:spcAft>
              <a:buFont typeface="Wingdings 2" pitchFamily="18" charset="2"/>
              <a:buChar char=""/>
            </a:pPr>
            <a:r>
              <a:rPr lang="en-CA" sz="11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Clients …</a:t>
            </a:r>
          </a:p>
          <a:p>
            <a:pPr marL="176213" indent="-176213">
              <a:spcAft>
                <a:spcPts val="300"/>
              </a:spcAft>
              <a:buFont typeface="Wingdings 2" pitchFamily="18" charset="2"/>
              <a:buChar char=""/>
            </a:pPr>
            <a:r>
              <a:rPr lang="en-CA" sz="11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Clients …</a:t>
            </a:r>
            <a:endParaRPr lang="en-CA" sz="11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648200" y="3505200"/>
            <a:ext cx="2286000" cy="677108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176213" indent="-176213">
              <a:spcAft>
                <a:spcPts val="300"/>
              </a:spcAft>
              <a:buFont typeface="Wingdings 2" pitchFamily="18" charset="2"/>
              <a:buChar char=""/>
            </a:pPr>
            <a:r>
              <a:rPr lang="en-CA" sz="11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Clients …</a:t>
            </a:r>
            <a:endParaRPr lang="en-CA" sz="11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76213" indent="-176213">
              <a:spcAft>
                <a:spcPts val="300"/>
              </a:spcAft>
              <a:buFont typeface="Wingdings 2" pitchFamily="18" charset="2"/>
              <a:buChar char=""/>
            </a:pPr>
            <a:r>
              <a:rPr lang="en-CA" sz="11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Clients …</a:t>
            </a:r>
          </a:p>
          <a:p>
            <a:pPr marL="176213" indent="-176213">
              <a:spcAft>
                <a:spcPts val="300"/>
              </a:spcAft>
              <a:buFont typeface="Wingdings 2" pitchFamily="18" charset="2"/>
              <a:buChar char=""/>
            </a:pPr>
            <a:r>
              <a:rPr lang="en-CA" sz="11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Clients …</a:t>
            </a:r>
            <a:endParaRPr lang="en-CA" sz="11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239000" y="3505200"/>
            <a:ext cx="2286000" cy="677108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176213" indent="-176213">
              <a:spcAft>
                <a:spcPts val="300"/>
              </a:spcAft>
              <a:buFont typeface="Wingdings 2" pitchFamily="18" charset="2"/>
              <a:buChar char=""/>
            </a:pPr>
            <a:r>
              <a:rPr lang="en-CA" sz="11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Clients …</a:t>
            </a:r>
            <a:endParaRPr lang="en-CA" sz="11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76213" indent="-176213">
              <a:spcAft>
                <a:spcPts val="300"/>
              </a:spcAft>
              <a:buFont typeface="Wingdings 2" pitchFamily="18" charset="2"/>
              <a:buChar char=""/>
            </a:pPr>
            <a:r>
              <a:rPr lang="en-CA" sz="11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Clients …</a:t>
            </a:r>
          </a:p>
          <a:p>
            <a:pPr marL="176213" indent="-176213">
              <a:spcAft>
                <a:spcPts val="300"/>
              </a:spcAft>
              <a:buFont typeface="Wingdings 2" pitchFamily="18" charset="2"/>
              <a:buChar char=""/>
            </a:pPr>
            <a:r>
              <a:rPr lang="en-CA" sz="11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Clients …</a:t>
            </a:r>
            <a:endParaRPr lang="en-CA" sz="11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057400" y="4724400"/>
            <a:ext cx="2286000" cy="677108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176213" indent="-176213">
              <a:spcAft>
                <a:spcPts val="300"/>
              </a:spcAft>
              <a:buFont typeface="Wingdings 2" pitchFamily="18" charset="2"/>
              <a:buChar char=""/>
            </a:pPr>
            <a:r>
              <a:rPr lang="en-CA" sz="11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Clients …</a:t>
            </a:r>
            <a:endParaRPr lang="en-CA" sz="11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76213" indent="-176213">
              <a:spcAft>
                <a:spcPts val="300"/>
              </a:spcAft>
              <a:buFont typeface="Wingdings 2" pitchFamily="18" charset="2"/>
              <a:buChar char=""/>
            </a:pPr>
            <a:r>
              <a:rPr lang="en-CA" sz="11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Clients …</a:t>
            </a:r>
          </a:p>
          <a:p>
            <a:pPr marL="176213" indent="-176213">
              <a:spcAft>
                <a:spcPts val="300"/>
              </a:spcAft>
              <a:buFont typeface="Wingdings 2" pitchFamily="18" charset="2"/>
              <a:buChar char=""/>
            </a:pPr>
            <a:r>
              <a:rPr lang="en-CA" sz="11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Clients …</a:t>
            </a:r>
            <a:endParaRPr lang="en-CA" sz="11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648200" y="4724400"/>
            <a:ext cx="2286000" cy="677108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176213" indent="-176213">
              <a:spcAft>
                <a:spcPts val="300"/>
              </a:spcAft>
              <a:buFont typeface="Wingdings 2" pitchFamily="18" charset="2"/>
              <a:buChar char=""/>
            </a:pPr>
            <a:r>
              <a:rPr lang="en-CA" sz="11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Clients …</a:t>
            </a:r>
            <a:endParaRPr lang="en-CA" sz="11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76213" indent="-176213">
              <a:spcAft>
                <a:spcPts val="300"/>
              </a:spcAft>
              <a:buFont typeface="Wingdings 2" pitchFamily="18" charset="2"/>
              <a:buChar char=""/>
            </a:pPr>
            <a:r>
              <a:rPr lang="en-CA" sz="11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Clients …</a:t>
            </a:r>
          </a:p>
          <a:p>
            <a:pPr marL="176213" indent="-176213">
              <a:spcAft>
                <a:spcPts val="300"/>
              </a:spcAft>
              <a:buFont typeface="Wingdings 2" pitchFamily="18" charset="2"/>
              <a:buChar char=""/>
            </a:pPr>
            <a:r>
              <a:rPr lang="en-CA" sz="11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Clients …</a:t>
            </a:r>
            <a:endParaRPr lang="en-CA" sz="11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239000" y="4724400"/>
            <a:ext cx="2286000" cy="677108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176213" indent="-176213">
              <a:spcAft>
                <a:spcPts val="300"/>
              </a:spcAft>
              <a:buFont typeface="Wingdings 2" pitchFamily="18" charset="2"/>
              <a:buChar char=""/>
            </a:pPr>
            <a:r>
              <a:rPr lang="en-CA" sz="11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Clients …</a:t>
            </a:r>
            <a:endParaRPr lang="en-CA" sz="11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76213" indent="-176213">
              <a:spcAft>
                <a:spcPts val="300"/>
              </a:spcAft>
              <a:buFont typeface="Wingdings 2" pitchFamily="18" charset="2"/>
              <a:buChar char=""/>
            </a:pPr>
            <a:r>
              <a:rPr lang="en-CA" sz="11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Clients …</a:t>
            </a:r>
          </a:p>
          <a:p>
            <a:pPr marL="176213" indent="-176213">
              <a:spcAft>
                <a:spcPts val="300"/>
              </a:spcAft>
              <a:buFont typeface="Wingdings 2" pitchFamily="18" charset="2"/>
              <a:buChar char=""/>
            </a:pPr>
            <a:r>
              <a:rPr lang="en-CA" sz="11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Clients …</a:t>
            </a:r>
            <a:endParaRPr lang="en-CA" sz="11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648200" y="6019800"/>
            <a:ext cx="2286000" cy="1169551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</a:ln>
        </p:spPr>
        <p:txBody>
          <a:bodyPr wrap="square" rIns="45720" rtlCol="0">
            <a:spAutoFit/>
          </a:bodyPr>
          <a:lstStyle/>
          <a:p>
            <a:pPr marL="176213" lvl="0" indent="-176213"/>
            <a:r>
              <a:rPr lang="en-CA" sz="1000" b="1" dirty="0" smtClean="0">
                <a:latin typeface="Arial" pitchFamily="34" charset="0"/>
                <a:cs typeface="Arial" pitchFamily="34" charset="0"/>
              </a:rPr>
              <a:t>Immediate Outcomes supported:</a:t>
            </a:r>
          </a:p>
          <a:p>
            <a:pPr marL="176213" indent="-176213">
              <a:buFont typeface="Wingdings 2" pitchFamily="18" charset="2"/>
              <a:buChar char=""/>
            </a:pPr>
            <a:r>
              <a:rPr lang="en-CA" sz="1000" smtClean="0">
                <a:latin typeface="Arial" pitchFamily="34" charset="0"/>
                <a:cs typeface="Arial" pitchFamily="34" charset="0"/>
              </a:rPr>
              <a:t>Clients </a:t>
            </a:r>
            <a:r>
              <a:rPr lang="en-CA" sz="1000" b="1" smtClean="0">
                <a:latin typeface="Arial" pitchFamily="34" charset="0"/>
                <a:cs typeface="Arial" pitchFamily="34" charset="0"/>
              </a:rPr>
              <a:t>…</a:t>
            </a:r>
            <a:endParaRPr lang="en-CA" sz="1000" b="1" dirty="0" smtClean="0">
              <a:latin typeface="Arial" pitchFamily="34" charset="0"/>
              <a:cs typeface="Arial" pitchFamily="34" charset="0"/>
            </a:endParaRPr>
          </a:p>
          <a:p>
            <a:pPr marL="176213" indent="-176213">
              <a:buFont typeface="Wingdings 2" pitchFamily="18" charset="2"/>
              <a:buChar char=""/>
            </a:pPr>
            <a:r>
              <a:rPr lang="en-CA" sz="1000" smtClean="0">
                <a:latin typeface="Arial" pitchFamily="34" charset="0"/>
                <a:cs typeface="Arial" pitchFamily="34" charset="0"/>
              </a:rPr>
              <a:t>Clients </a:t>
            </a:r>
            <a:r>
              <a:rPr lang="en-CA" sz="1000" b="1" smtClean="0">
                <a:latin typeface="Arial" pitchFamily="34" charset="0"/>
                <a:cs typeface="Arial" pitchFamily="34" charset="0"/>
              </a:rPr>
              <a:t>…</a:t>
            </a:r>
          </a:p>
          <a:p>
            <a:pPr marL="176213" indent="-176213">
              <a:buFont typeface="Wingdings 2" pitchFamily="18" charset="2"/>
              <a:buChar char=""/>
            </a:pPr>
            <a:r>
              <a:rPr lang="en-CA" sz="1000" smtClean="0">
                <a:latin typeface="Arial" pitchFamily="34" charset="0"/>
                <a:cs typeface="Arial" pitchFamily="34" charset="0"/>
              </a:rPr>
              <a:t>Clients </a:t>
            </a:r>
            <a:r>
              <a:rPr lang="en-CA" sz="1000" b="1" smtClean="0">
                <a:latin typeface="Arial" pitchFamily="34" charset="0"/>
                <a:cs typeface="Arial" pitchFamily="34" charset="0"/>
              </a:rPr>
              <a:t>…</a:t>
            </a:r>
          </a:p>
          <a:p>
            <a:pPr marL="176213" lvl="0" indent="-176213"/>
            <a:r>
              <a:rPr lang="en-CA" sz="1000" b="1" smtClean="0">
                <a:latin typeface="Arial" pitchFamily="34" charset="0"/>
                <a:cs typeface="Arial" pitchFamily="34" charset="0"/>
              </a:rPr>
              <a:t>Intermediate </a:t>
            </a:r>
            <a:r>
              <a:rPr lang="en-CA" sz="1000" b="1" dirty="0" smtClean="0">
                <a:latin typeface="Arial" pitchFamily="34" charset="0"/>
                <a:cs typeface="Arial" pitchFamily="34" charset="0"/>
              </a:rPr>
              <a:t>Outcomes supported:</a:t>
            </a:r>
          </a:p>
          <a:p>
            <a:pPr marL="176213" indent="-176213">
              <a:buFont typeface="Wingdings 2" pitchFamily="18" charset="2"/>
              <a:buChar char=""/>
            </a:pPr>
            <a:r>
              <a:rPr lang="en-CA" sz="1000" smtClean="0">
                <a:latin typeface="Arial" pitchFamily="34" charset="0"/>
                <a:cs typeface="Arial" pitchFamily="34" charset="0"/>
              </a:rPr>
              <a:t>Clients </a:t>
            </a:r>
            <a:r>
              <a:rPr lang="en-CA" sz="1000" b="1" smtClean="0">
                <a:latin typeface="Arial" pitchFamily="34" charset="0"/>
                <a:cs typeface="Arial" pitchFamily="34" charset="0"/>
              </a:rPr>
              <a:t>…</a:t>
            </a:r>
          </a:p>
          <a:p>
            <a:pPr marL="176213" indent="-176213">
              <a:buFont typeface="Wingdings 2" pitchFamily="18" charset="2"/>
              <a:buChar char=""/>
            </a:pPr>
            <a:r>
              <a:rPr lang="en-CA" sz="1000" smtClean="0">
                <a:latin typeface="Arial" pitchFamily="34" charset="0"/>
                <a:cs typeface="Arial" pitchFamily="34" charset="0"/>
              </a:rPr>
              <a:t>Clients </a:t>
            </a:r>
            <a:r>
              <a:rPr lang="en-CA" sz="1000" b="1" smtClean="0">
                <a:latin typeface="Arial" pitchFamily="34" charset="0"/>
                <a:cs typeface="Arial" pitchFamily="34" charset="0"/>
              </a:rPr>
              <a:t>…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239000" y="6019800"/>
            <a:ext cx="2286000" cy="1169551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</a:ln>
        </p:spPr>
        <p:txBody>
          <a:bodyPr wrap="square" rIns="45720" rtlCol="0">
            <a:spAutoFit/>
          </a:bodyPr>
          <a:lstStyle/>
          <a:p>
            <a:pPr marL="176213" lvl="0" indent="-176213"/>
            <a:r>
              <a:rPr lang="en-CA" sz="1000" b="1" dirty="0" smtClean="0">
                <a:latin typeface="Arial" pitchFamily="34" charset="0"/>
                <a:cs typeface="Arial" pitchFamily="34" charset="0"/>
              </a:rPr>
              <a:t>Immediate Outcomes supported:</a:t>
            </a:r>
          </a:p>
          <a:p>
            <a:pPr marL="176213" indent="-176213">
              <a:buFont typeface="Wingdings 2" pitchFamily="18" charset="2"/>
              <a:buChar char=""/>
            </a:pPr>
            <a:r>
              <a:rPr lang="en-CA" sz="1000" smtClean="0">
                <a:latin typeface="Arial" pitchFamily="34" charset="0"/>
                <a:cs typeface="Arial" pitchFamily="34" charset="0"/>
              </a:rPr>
              <a:t>Clients </a:t>
            </a:r>
            <a:r>
              <a:rPr lang="en-CA" sz="1000" b="1" smtClean="0">
                <a:latin typeface="Arial" pitchFamily="34" charset="0"/>
                <a:cs typeface="Arial" pitchFamily="34" charset="0"/>
              </a:rPr>
              <a:t>…</a:t>
            </a:r>
            <a:endParaRPr lang="en-CA" sz="1000" b="1" dirty="0" smtClean="0">
              <a:latin typeface="Arial" pitchFamily="34" charset="0"/>
              <a:cs typeface="Arial" pitchFamily="34" charset="0"/>
            </a:endParaRPr>
          </a:p>
          <a:p>
            <a:pPr marL="176213" indent="-176213">
              <a:buFont typeface="Wingdings 2" pitchFamily="18" charset="2"/>
              <a:buChar char=""/>
            </a:pPr>
            <a:r>
              <a:rPr lang="en-CA" sz="1000" smtClean="0">
                <a:latin typeface="Arial" pitchFamily="34" charset="0"/>
                <a:cs typeface="Arial" pitchFamily="34" charset="0"/>
              </a:rPr>
              <a:t>Clients </a:t>
            </a:r>
            <a:r>
              <a:rPr lang="en-CA" sz="1000" b="1" smtClean="0">
                <a:latin typeface="Arial" pitchFamily="34" charset="0"/>
                <a:cs typeface="Arial" pitchFamily="34" charset="0"/>
              </a:rPr>
              <a:t>…</a:t>
            </a:r>
          </a:p>
          <a:p>
            <a:pPr marL="176213" indent="-176213">
              <a:buFont typeface="Wingdings 2" pitchFamily="18" charset="2"/>
              <a:buChar char=""/>
            </a:pPr>
            <a:r>
              <a:rPr lang="en-CA" sz="1000" smtClean="0">
                <a:latin typeface="Arial" pitchFamily="34" charset="0"/>
                <a:cs typeface="Arial" pitchFamily="34" charset="0"/>
              </a:rPr>
              <a:t>Clients </a:t>
            </a:r>
            <a:r>
              <a:rPr lang="en-CA" sz="1000" b="1" smtClean="0">
                <a:latin typeface="Arial" pitchFamily="34" charset="0"/>
                <a:cs typeface="Arial" pitchFamily="34" charset="0"/>
              </a:rPr>
              <a:t>…</a:t>
            </a:r>
          </a:p>
          <a:p>
            <a:pPr marL="176213" lvl="0" indent="-176213"/>
            <a:r>
              <a:rPr lang="en-CA" sz="1000" b="1" smtClean="0">
                <a:latin typeface="Arial" pitchFamily="34" charset="0"/>
                <a:cs typeface="Arial" pitchFamily="34" charset="0"/>
              </a:rPr>
              <a:t>Intermediate </a:t>
            </a:r>
            <a:r>
              <a:rPr lang="en-CA" sz="1000" b="1" dirty="0" smtClean="0">
                <a:latin typeface="Arial" pitchFamily="34" charset="0"/>
                <a:cs typeface="Arial" pitchFamily="34" charset="0"/>
              </a:rPr>
              <a:t>Outcomes supported:</a:t>
            </a:r>
          </a:p>
          <a:p>
            <a:pPr marL="176213" indent="-176213">
              <a:buFont typeface="Wingdings 2" pitchFamily="18" charset="2"/>
              <a:buChar char=""/>
            </a:pPr>
            <a:r>
              <a:rPr lang="en-CA" sz="1000" smtClean="0">
                <a:latin typeface="Arial" pitchFamily="34" charset="0"/>
                <a:cs typeface="Arial" pitchFamily="34" charset="0"/>
              </a:rPr>
              <a:t>Clients </a:t>
            </a:r>
            <a:r>
              <a:rPr lang="en-CA" sz="1000" b="1" smtClean="0">
                <a:latin typeface="Arial" pitchFamily="34" charset="0"/>
                <a:cs typeface="Arial" pitchFamily="34" charset="0"/>
              </a:rPr>
              <a:t>…</a:t>
            </a:r>
          </a:p>
          <a:p>
            <a:pPr marL="176213" indent="-176213">
              <a:buFont typeface="Wingdings 2" pitchFamily="18" charset="2"/>
              <a:buChar char=""/>
            </a:pPr>
            <a:r>
              <a:rPr lang="en-CA" sz="1000" smtClean="0">
                <a:latin typeface="Arial" pitchFamily="34" charset="0"/>
                <a:cs typeface="Arial" pitchFamily="34" charset="0"/>
              </a:rPr>
              <a:t>Clients </a:t>
            </a:r>
            <a:r>
              <a:rPr lang="en-CA" sz="1000" b="1" smtClean="0">
                <a:latin typeface="Arial" pitchFamily="34" charset="0"/>
                <a:cs typeface="Arial" pitchFamily="34" charset="0"/>
              </a:rPr>
              <a:t>…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131</Words>
  <Application>Microsoft Office PowerPoint</Application>
  <PresentationFormat>Custom</PresentationFormat>
  <Paragraphs>54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Pam Stewart</dc:creator>
  <cp:lastModifiedBy>Yolain Leonard</cp:lastModifiedBy>
  <cp:revision>34</cp:revision>
  <dcterms:created xsi:type="dcterms:W3CDTF">2013-06-11T00:44:11Z</dcterms:created>
  <dcterms:modified xsi:type="dcterms:W3CDTF">2013-07-17T17:40:33Z</dcterms:modified>
</cp:coreProperties>
</file>